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0" r:id="rId5"/>
    <p:sldId id="267" r:id="rId6"/>
    <p:sldId id="291" r:id="rId7"/>
    <p:sldId id="268" r:id="rId8"/>
    <p:sldId id="289" r:id="rId9"/>
    <p:sldId id="269" r:id="rId10"/>
    <p:sldId id="292" r:id="rId11"/>
    <p:sldId id="270" r:id="rId12"/>
    <p:sldId id="293" r:id="rId13"/>
    <p:sldId id="284" r:id="rId14"/>
    <p:sldId id="277" r:id="rId15"/>
    <p:sldId id="278" r:id="rId16"/>
    <p:sldId id="279" r:id="rId17"/>
    <p:sldId id="280" r:id="rId18"/>
    <p:sldId id="281" r:id="rId19"/>
    <p:sldId id="265" r:id="rId20"/>
    <p:sldId id="266" r:id="rId21"/>
    <p:sldId id="272" r:id="rId22"/>
    <p:sldId id="260" r:id="rId23"/>
    <p:sldId id="271" r:id="rId24"/>
    <p:sldId id="273" r:id="rId25"/>
    <p:sldId id="274" r:id="rId26"/>
    <p:sldId id="275" r:id="rId27"/>
    <p:sldId id="282" r:id="rId28"/>
    <p:sldId id="283" r:id="rId29"/>
    <p:sldId id="295" r:id="rId30"/>
    <p:sldId id="296" r:id="rId31"/>
    <p:sldId id="297" r:id="rId32"/>
    <p:sldId id="298" r:id="rId33"/>
    <p:sldId id="285" r:id="rId34"/>
    <p:sldId id="286" r:id="rId35"/>
    <p:sldId id="299" r:id="rId36"/>
    <p:sldId id="300" r:id="rId37"/>
    <p:sldId id="305" r:id="rId38"/>
    <p:sldId id="287" r:id="rId39"/>
    <p:sldId id="306" r:id="rId40"/>
    <p:sldId id="301" r:id="rId41"/>
    <p:sldId id="288" r:id="rId42"/>
    <p:sldId id="302" r:id="rId43"/>
    <p:sldId id="294" r:id="rId44"/>
    <p:sldId id="303" r:id="rId45"/>
    <p:sldId id="304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0AF6"/>
    <a:srgbClr val="66FF66"/>
    <a:srgbClr val="008000"/>
    <a:srgbClr val="66FFFF"/>
    <a:srgbClr val="0000FF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8195" autoAdjust="0"/>
    <p:restoredTop sz="94660"/>
  </p:normalViewPr>
  <p:slideViewPr>
    <p:cSldViewPr>
      <p:cViewPr varScale="1">
        <p:scale>
          <a:sx n="103" d="100"/>
          <a:sy n="103" d="100"/>
        </p:scale>
        <p:origin x="-9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tolkslovar.ru/d6630.html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slide" Target="slide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slide" Target="slide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slide" Target="slide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slide" Target="slide3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slide" Target="slide4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slide" Target="slide4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" Target="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" Target="slide2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gif"/><Relationship Id="rId4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1857364"/>
            <a:ext cx="7092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bliqueTopRight"/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Сказочная  викторина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3372" y="6215082"/>
            <a:ext cx="4572032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F0AF6"/>
                </a:solidFill>
              </a:rPr>
              <a:t>Подготовила  педагог-библиотекарь Якубович Г.Г.</a:t>
            </a:r>
            <a:endParaRPr lang="ru-RU" sz="1600" dirty="0">
              <a:solidFill>
                <a:srgbClr val="CF0AF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Положил  у замка Помидора</a:t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3556" name="Picture 4" descr="http://www.wallpaperup.com/uploads/wallpapers/2014/09/02/433438/af4b876cf6beab55304816120d25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558" name="Picture 6" descr="http://time-of-pictures.net/wp-content/uploads/20-05-2011-15-15-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5949280"/>
            <a:ext cx="1090092" cy="6780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 Вернулся кум Тыква в свой домик?</a:t>
            </a:r>
            <a:endParaRPr lang="ru-RU" b="1" dirty="0"/>
          </a:p>
        </p:txBody>
      </p:sp>
      <p:pic>
        <p:nvPicPr>
          <p:cNvPr id="4" name="Рисунок 3" descr="https://im1-tub-ru.yandex.net/i?id=be7e3b1a01ea002e190e75297fa67aee&amp;n=33&amp;h=215&amp;w=16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3071802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ьная выноска 4"/>
          <p:cNvSpPr/>
          <p:nvPr/>
        </p:nvSpPr>
        <p:spPr>
          <a:xfrm>
            <a:off x="3214678" y="1714488"/>
            <a:ext cx="5929322" cy="3714776"/>
          </a:xfrm>
          <a:prstGeom prst="wedgeEllipseCallout">
            <a:avLst>
              <a:gd name="adj1" fmla="val -78775"/>
              <a:gd name="adj2" fmla="val 5640"/>
            </a:avLst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i="1" dirty="0" smtClean="0">
                <a:solidFill>
                  <a:schemeClr val="tx1"/>
                </a:solidFill>
              </a:rPr>
              <a:t> </a:t>
            </a:r>
            <a:r>
              <a:rPr lang="ru-RU" sz="4400" b="1" i="1" dirty="0" smtClean="0">
                <a:solidFill>
                  <a:schemeClr val="tx1"/>
                </a:solidFill>
              </a:rPr>
              <a:t>1)  Не вернулся</a:t>
            </a:r>
          </a:p>
          <a:p>
            <a:r>
              <a:rPr lang="ru-RU" sz="4400" b="1" i="1" dirty="0" smtClean="0">
                <a:solidFill>
                  <a:schemeClr val="tx1"/>
                </a:solidFill>
              </a:rPr>
              <a:t>2) Вернулся</a:t>
            </a:r>
          </a:p>
          <a:p>
            <a:r>
              <a:rPr lang="ru-RU" sz="4400" b="1" i="1" dirty="0" smtClean="0">
                <a:solidFill>
                  <a:schemeClr val="tx1"/>
                </a:solidFill>
              </a:rPr>
              <a:t>3) Стал жить у </a:t>
            </a:r>
            <a:r>
              <a:rPr lang="ru-RU" sz="4400" b="1" i="1" dirty="0" err="1" smtClean="0">
                <a:solidFill>
                  <a:schemeClr val="tx1"/>
                </a:solidFill>
              </a:rPr>
              <a:t>Чиполлино</a:t>
            </a:r>
            <a:endParaRPr lang="ru-RU" sz="4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Вернулся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3010" name="Picture 2" descr="http://s4.pikabu.ru/post_img/big/2015/10/22/11/1445537772_19595088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84784"/>
            <a:ext cx="5739550" cy="4828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s://im0-tub-ru.yandex.net/i?id=314111417f0ae11f8558016172beebc1&amp;n=33&amp;h=215&amp;w=171"/>
          <p:cNvPicPr>
            <a:picLocks noGrp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0"/>
            <a:ext cx="5143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Почему животных хозяева выгнали из дома? </a:t>
            </a:r>
            <a:endParaRPr lang="ru-RU" b="1" dirty="0"/>
          </a:p>
        </p:txBody>
      </p:sp>
      <p:sp>
        <p:nvSpPr>
          <p:cNvPr id="23" name="Содержимое 22"/>
          <p:cNvSpPr>
            <a:spLocks noGrp="1"/>
          </p:cNvSpPr>
          <p:nvPr>
            <p:ph sz="half" idx="2"/>
          </p:nvPr>
        </p:nvSpPr>
        <p:spPr>
          <a:xfrm>
            <a:off x="4572000" y="1571612"/>
            <a:ext cx="4038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4214810" y="714356"/>
            <a:ext cx="4714908" cy="2428892"/>
          </a:xfrm>
          <a:prstGeom prst="left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1) Потому что они стали старые</a:t>
            </a:r>
          </a:p>
          <a:p>
            <a:pPr algn="ctr"/>
            <a:endParaRPr lang="ru-RU" sz="3200" dirty="0"/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3286116" y="2500306"/>
            <a:ext cx="5214974" cy="3000396"/>
          </a:xfrm>
          <a:prstGeom prst="left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2) Потому что завели себе новых животных</a:t>
            </a:r>
          </a:p>
          <a:p>
            <a:pPr algn="ctr"/>
            <a:endParaRPr lang="ru-RU" dirty="0"/>
          </a:p>
        </p:txBody>
      </p:sp>
      <p:sp>
        <p:nvSpPr>
          <p:cNvPr id="18" name="Двойная стрелка влево/вправо 17"/>
          <p:cNvSpPr/>
          <p:nvPr/>
        </p:nvSpPr>
        <p:spPr>
          <a:xfrm>
            <a:off x="4786314" y="4714884"/>
            <a:ext cx="4357686" cy="2143116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3) Потому что они надоели им</a:t>
            </a:r>
            <a:endParaRPr lang="ru-RU" sz="3200" dirty="0"/>
          </a:p>
        </p:txBody>
      </p:sp>
      <p:pic>
        <p:nvPicPr>
          <p:cNvPr id="24" name="Содержимое 23" descr="http://realestateagentshield.info/images/56bdad274538b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3571868" cy="44291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Зачем </a:t>
            </a:r>
            <a:r>
              <a:rPr lang="ru-RU" b="1" dirty="0" err="1" smtClean="0">
                <a:solidFill>
                  <a:srgbClr val="FF0000"/>
                </a:solidFill>
              </a:rPr>
              <a:t>осёл</a:t>
            </a:r>
            <a:r>
              <a:rPr lang="ru-RU" b="1" dirty="0" smtClean="0">
                <a:solidFill>
                  <a:srgbClr val="FF0000"/>
                </a:solidFill>
              </a:rPr>
              <a:t>, кот, пёс и петух отправились в Бремен?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572008"/>
            <a:ext cx="4038600" cy="15541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</p:txBody>
      </p:sp>
      <p:pic>
        <p:nvPicPr>
          <p:cNvPr id="5" name="Содержимое 4" descr="http://vsedz.ru/images/bratja-grimm-bremenskie-muzykanty_1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857364"/>
            <a:ext cx="2928958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Выноска-облако 5"/>
          <p:cNvSpPr/>
          <p:nvPr/>
        </p:nvSpPr>
        <p:spPr>
          <a:xfrm>
            <a:off x="214282" y="1500174"/>
            <a:ext cx="6215106" cy="1714512"/>
          </a:xfrm>
          <a:prstGeom prst="cloudCallout">
            <a:avLst>
              <a:gd name="adj1" fmla="val -41915"/>
              <a:gd name="adj2" fmla="val 13550"/>
            </a:avLst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1)Чтобы стать уличными музыкантами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571472" y="5143512"/>
            <a:ext cx="5214974" cy="1714488"/>
          </a:xfrm>
          <a:prstGeom prst="cloudCallout">
            <a:avLst>
              <a:gd name="adj1" fmla="val -43991"/>
              <a:gd name="adj2" fmla="val -560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3)Чтобы  погулять по городу </a:t>
            </a:r>
          </a:p>
          <a:p>
            <a:pPr algn="ctr"/>
            <a:endParaRPr lang="ru-RU" sz="3200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357158" y="3214686"/>
            <a:ext cx="5500726" cy="1928826"/>
          </a:xfrm>
          <a:prstGeom prst="cloudCallout">
            <a:avLst>
              <a:gd name="adj1" fmla="val -50237"/>
              <a:gd name="adj2" fmla="val 19541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2) Что найти себе новых хозяев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ru-RU" b="1" dirty="0" smtClean="0"/>
              <a:t>За кого приняли разбойники зверей? </a:t>
            </a:r>
            <a:endParaRPr lang="ru-RU" b="1" dirty="0"/>
          </a:p>
        </p:txBody>
      </p:sp>
      <p:pic>
        <p:nvPicPr>
          <p:cNvPr id="5" name="Рисунок 4" descr="http://www.teremok.in/images/Brem_muzik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857364"/>
            <a:ext cx="3143250" cy="40005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14282" y="1928802"/>
            <a:ext cx="5143536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1) За старую ведьму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3286124"/>
            <a:ext cx="5429256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2) За страшных великанов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714884"/>
            <a:ext cx="5143536" cy="9144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3) За стражей порядка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Где остались жить животные?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http://4.bp.blogspot.com/_uAP3nnoZqJQ/TEqWIcPmo_I/AAAAAAAABgg/f7CR27K9SDU/s1600/Img+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0100">
            <a:off x="5766965" y="1801354"/>
            <a:ext cx="2857520" cy="39290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Овал 4"/>
          <p:cNvSpPr/>
          <p:nvPr/>
        </p:nvSpPr>
        <p:spPr>
          <a:xfrm>
            <a:off x="0" y="1643050"/>
            <a:ext cx="6286512" cy="142876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В доме разбойников, в лесу.</a:t>
            </a:r>
          </a:p>
          <a:p>
            <a:pPr algn="ctr"/>
            <a:endParaRPr lang="ru-RU" b="1" dirty="0"/>
          </a:p>
        </p:txBody>
      </p:sp>
      <p:sp>
        <p:nvSpPr>
          <p:cNvPr id="6" name="Овал 5"/>
          <p:cNvSpPr/>
          <p:nvPr/>
        </p:nvSpPr>
        <p:spPr>
          <a:xfrm>
            <a:off x="0" y="3143248"/>
            <a:ext cx="5429256" cy="164307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В городе Бремен на базаре</a:t>
            </a:r>
          </a:p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0" y="5000636"/>
            <a:ext cx="5786446" cy="1500198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Вернулись по домам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6. </a:t>
            </a:r>
            <a:r>
              <a:rPr lang="ru-RU" b="1" dirty="0" smtClean="0"/>
              <a:t>Кто из </a:t>
            </a:r>
            <a:r>
              <a:rPr lang="ru-RU" b="1" dirty="0" err="1" smtClean="0"/>
              <a:t>бременских</a:t>
            </a:r>
            <a:r>
              <a:rPr lang="ru-RU" b="1" dirty="0" smtClean="0"/>
              <a:t> музыкантов  играл на скрипке?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0" y="1214422"/>
            <a:ext cx="3571868" cy="1857388"/>
          </a:xfrm>
          <a:prstGeom prst="triangle">
            <a:avLst>
              <a:gd name="adj" fmla="val 4920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 </a:t>
            </a:r>
            <a:r>
              <a:rPr lang="ru-RU" sz="3600" b="1" dirty="0" smtClean="0">
                <a:solidFill>
                  <a:schemeClr val="tx1"/>
                </a:solidFill>
              </a:rPr>
              <a:t>1) Кот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2071670" y="2357430"/>
            <a:ext cx="3571900" cy="2286016"/>
          </a:xfrm>
          <a:prstGeom prst="triangl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3)Петух</a:t>
            </a:r>
          </a:p>
          <a:p>
            <a:pPr algn="ctr"/>
            <a:endParaRPr lang="ru-RU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0" y="4143380"/>
            <a:ext cx="4071966" cy="2428892"/>
          </a:xfrm>
          <a:prstGeom prst="triangle">
            <a:avLst>
              <a:gd name="adj" fmla="val 50949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2)Собака</a:t>
            </a:r>
          </a:p>
          <a:p>
            <a:pPr algn="ctr"/>
            <a:endParaRPr lang="ru-RU" dirty="0"/>
          </a:p>
        </p:txBody>
      </p:sp>
      <p:pic>
        <p:nvPicPr>
          <p:cNvPr id="28674" name="Picture 2" descr="https://otvet.imgsmail.ru/download/u_4a14af2d389727d7e2462c71c102c5d8_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03515">
            <a:off x="5945132" y="1846546"/>
            <a:ext cx="2494844" cy="4076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music-oblako.ru/img.php?aHR0cDovL2kueXRpbWcuY29tL3ZpL0htZm9odk80NkhrL3NkZGVmYXVsdC5qcGc=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kazvikt.ucoz.ru/_pu/4/289964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0"/>
            <a:ext cx="50006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54494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0000FF"/>
                </a:solidFill>
              </a:rPr>
              <a:t>Падчерица - </a:t>
            </a:r>
            <a:r>
              <a:rPr lang="ru-RU" i="1" u="sng" dirty="0" smtClean="0">
                <a:solidFill>
                  <a:srgbClr val="0000FF"/>
                </a:solidFill>
              </a:rPr>
              <a:t>неродная </a:t>
            </a:r>
            <a:r>
              <a:rPr lang="ru-RU" i="1" u="sng" dirty="0" smtClean="0">
                <a:solidFill>
                  <a:srgbClr val="0000FF"/>
                </a:solidFill>
                <a:hlinkClick r:id="rId2" tooltip="Дочь - Женщина как носитель характерных черт своего народа, своей средыДочь Л..."/>
              </a:rPr>
              <a:t>дочь</a:t>
            </a:r>
            <a:r>
              <a:rPr lang="ru-RU" i="1" u="sng" dirty="0" smtClean="0">
                <a:solidFill>
                  <a:srgbClr val="0000FF"/>
                </a:solidFill>
              </a:rPr>
              <a:t> </a:t>
            </a:r>
            <a:r>
              <a:rPr lang="ru-RU" u="sng" dirty="0" smtClean="0">
                <a:solidFill>
                  <a:srgbClr val="0000FF"/>
                </a:solidFill>
              </a:rPr>
              <a:t>одного из родителей</a:t>
            </a:r>
            <a:br>
              <a:rPr lang="ru-RU" u="sng" dirty="0" smtClean="0">
                <a:solidFill>
                  <a:srgbClr val="0000FF"/>
                </a:solidFill>
              </a:rPr>
            </a:br>
            <a:endParaRPr lang="ru-RU" u="sng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957388" y="3214686"/>
            <a:ext cx="4686314" cy="291147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07904" y="0"/>
            <a:ext cx="5436096" cy="2780928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  <a:effectLst/>
                <a:latin typeface="+mj-lt"/>
                <a:cs typeface="Arial" pitchFamily="34" charset="0"/>
              </a:rPr>
              <a:t>Что делала падчерица каждое утро?</a:t>
            </a: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endParaRPr lang="ru-RU" b="1" dirty="0">
              <a:effectLst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2780929"/>
            <a:ext cx="9144000" cy="4077072"/>
          </a:xfrm>
          <a:solidFill>
            <a:srgbClr val="66FF66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b="1" i="1" dirty="0" smtClean="0">
                <a:latin typeface="+mj-lt"/>
                <a:hlinkClick r:id="rId2" action="ppaction://hlinksldjump"/>
              </a:rPr>
              <a:t>А</a:t>
            </a:r>
            <a:r>
              <a:rPr lang="ru-RU" sz="4800" b="1" i="1" dirty="0" smtClean="0">
                <a:latin typeface="+mj-lt"/>
                <a:cs typeface="Arial" pitchFamily="34" charset="0"/>
                <a:hlinkClick r:id="rId2" action="ppaction://hlinksldjump"/>
              </a:rPr>
              <a:t>) Пряла  пряжу</a:t>
            </a:r>
            <a:endParaRPr lang="ru-RU" sz="4800" b="1" i="1" dirty="0" smtClean="0">
              <a:latin typeface="+mj-lt"/>
              <a:cs typeface="Arial" pitchFamily="34" charset="0"/>
            </a:endParaRPr>
          </a:p>
          <a:p>
            <a:pPr algn="ctr">
              <a:buNone/>
            </a:pPr>
            <a:r>
              <a:rPr lang="ru-RU" sz="4800" b="1" i="1" dirty="0" smtClean="0">
                <a:latin typeface="+mj-lt"/>
                <a:cs typeface="Arial" pitchFamily="34" charset="0"/>
                <a:hlinkClick r:id="rId3" action="ppaction://hlinksldjump"/>
              </a:rPr>
              <a:t>Б) Делала зарядку</a:t>
            </a:r>
            <a:endParaRPr lang="ru-RU" sz="4800" b="1" i="1" dirty="0" smtClean="0">
              <a:latin typeface="+mj-lt"/>
              <a:cs typeface="Arial" pitchFamily="34" charset="0"/>
            </a:endParaRPr>
          </a:p>
          <a:p>
            <a:pPr algn="ctr">
              <a:buNone/>
            </a:pPr>
            <a:r>
              <a:rPr lang="ru-RU" sz="4800" b="1" i="1" dirty="0" smtClean="0">
                <a:latin typeface="+mj-lt"/>
                <a:cs typeface="Arial" pitchFamily="34" charset="0"/>
                <a:hlinkClick r:id="rId4" action="ppaction://hlinksldjump"/>
              </a:rPr>
              <a:t>В) Подметала  двор</a:t>
            </a:r>
            <a:endParaRPr lang="ru-RU" sz="4800" b="1" i="1" dirty="0">
              <a:latin typeface="+mj-lt"/>
              <a:cs typeface="Arial" pitchFamily="34" charset="0"/>
            </a:endParaRPr>
          </a:p>
        </p:txBody>
      </p:sp>
      <p:pic>
        <p:nvPicPr>
          <p:cNvPr id="5" name="Рисунок 4" descr="http://welcomevolgograd.com/images/events/Nemeckaya_skazka_Grimm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851920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43808" y="0"/>
            <a:ext cx="6300192" cy="2924944"/>
          </a:xfrm>
          <a:noFill/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0000FF"/>
                </a:solidFill>
              </a:rPr>
              <a:t>Какой вход привел к госпоже Метелице падчерицу и ленивую дочку? </a:t>
            </a:r>
            <a:endParaRPr lang="ru-RU" b="1" i="1" dirty="0">
              <a:solidFill>
                <a:srgbClr val="0000FF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2852936"/>
            <a:ext cx="9144000" cy="4005064"/>
          </a:xfrm>
          <a:solidFill>
            <a:srgbClr val="FFFF00"/>
          </a:solidFill>
        </p:spPr>
        <p:txBody>
          <a:bodyPr/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FF0000"/>
                </a:solidFill>
                <a:hlinkClick r:id="rId2" action="ppaction://hlinksldjump"/>
              </a:rPr>
              <a:t>А)  Дверь  </a:t>
            </a:r>
            <a:endParaRPr lang="ru-RU" sz="4400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400" b="1" i="1" dirty="0" smtClean="0">
                <a:solidFill>
                  <a:srgbClr val="FF0000"/>
                </a:solidFill>
                <a:hlinkClick r:id="rId3" action="ppaction://hlinksldjump"/>
              </a:rPr>
              <a:t>Б) Люк </a:t>
            </a:r>
            <a:endParaRPr lang="ru-RU" sz="4400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400" b="1" i="1" dirty="0" smtClean="0">
                <a:solidFill>
                  <a:srgbClr val="FF0000"/>
                </a:solidFill>
                <a:hlinkClick r:id="rId4" action="ppaction://hlinksldjump"/>
              </a:rPr>
              <a:t>В) Колодец</a:t>
            </a:r>
            <a:r>
              <a:rPr lang="ru-RU" sz="4400" b="1" dirty="0" smtClean="0">
                <a:hlinkClick r:id="rId4" action="ppaction://hlinksldjump"/>
              </a:rPr>
              <a:t> </a:t>
            </a:r>
            <a:endParaRPr lang="ru-RU" sz="4400" b="1" dirty="0" smtClean="0"/>
          </a:p>
          <a:p>
            <a:pPr algn="ctr"/>
            <a:endParaRPr lang="ru-RU" dirty="0"/>
          </a:p>
        </p:txBody>
      </p:sp>
      <p:pic>
        <p:nvPicPr>
          <p:cNvPr id="5" name="Рисунок 4" descr="http://welcomevolgograd.com/images/events/Nemeckaya_skazka_Grimm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059832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51920" y="0"/>
            <a:ext cx="5292080" cy="285293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8000"/>
                </a:solidFill>
              </a:rPr>
              <a:t>Что встречалось девочкам по дороге к метелице?</a:t>
            </a:r>
            <a:endParaRPr lang="ru-RU" b="1" i="1" dirty="0">
              <a:solidFill>
                <a:srgbClr val="008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2780928"/>
            <a:ext cx="9144000" cy="4077072"/>
          </a:xfrm>
          <a:solidFill>
            <a:srgbClr val="66FFFF"/>
          </a:solidFill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hlinkClick r:id="rId2" action="ppaction://hlinksldjump"/>
              </a:rPr>
              <a:t>А</a:t>
            </a:r>
            <a:r>
              <a:rPr lang="ru-RU" sz="4400" b="1" i="1" dirty="0" smtClean="0">
                <a:hlinkClick r:id="rId2" action="ppaction://hlinksldjump"/>
              </a:rPr>
              <a:t>) Печка и яблоня</a:t>
            </a:r>
            <a:endParaRPr lang="ru-RU" sz="4400" b="1" i="1" dirty="0" smtClean="0"/>
          </a:p>
          <a:p>
            <a:pPr algn="ctr">
              <a:buNone/>
            </a:pPr>
            <a:r>
              <a:rPr lang="ru-RU" sz="4400" b="1" i="1" dirty="0" smtClean="0">
                <a:hlinkClick r:id="rId3" action="ppaction://hlinksldjump"/>
              </a:rPr>
              <a:t>Б) Рябина и баня</a:t>
            </a:r>
            <a:endParaRPr lang="ru-RU" sz="4400" b="1" i="1" dirty="0" smtClean="0"/>
          </a:p>
          <a:p>
            <a:pPr algn="ctr">
              <a:buNone/>
            </a:pPr>
            <a:r>
              <a:rPr lang="ru-RU" sz="4400" b="1" i="1" dirty="0" smtClean="0">
                <a:hlinkClick r:id="rId4" action="ppaction://hlinksldjump"/>
              </a:rPr>
              <a:t>В)   Дом и цветы</a:t>
            </a:r>
            <a:endParaRPr lang="ru-RU" sz="4400" b="1" i="1" dirty="0"/>
          </a:p>
        </p:txBody>
      </p:sp>
      <p:pic>
        <p:nvPicPr>
          <p:cNvPr id="7" name="Рисунок 6" descr="http://welcomevolgograd.com/images/events/Nemeckaya_skazka_Grimm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995936" cy="227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5086400" cy="285293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Какую главную работу давала    Метелица?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2852936"/>
            <a:ext cx="9144000" cy="4005064"/>
          </a:xfrm>
          <a:solidFill>
            <a:srgbClr val="66FF66"/>
          </a:solidFill>
        </p:spPr>
        <p:txBody>
          <a:bodyPr/>
          <a:lstStyle/>
          <a:p>
            <a:pPr marL="514350" indent="-514350" algn="ctr">
              <a:buNone/>
            </a:pPr>
            <a:r>
              <a:rPr lang="ru-RU" sz="4400" b="1" i="1" dirty="0" smtClean="0">
                <a:hlinkClick r:id="rId2" action="ppaction://hlinksldjump"/>
              </a:rPr>
              <a:t>А)Мыть посуду</a:t>
            </a:r>
            <a:endParaRPr lang="ru-RU" sz="4400" b="1" i="1" dirty="0" smtClean="0"/>
          </a:p>
          <a:p>
            <a:pPr marL="514350" indent="-514350" algn="ctr">
              <a:buNone/>
            </a:pPr>
            <a:r>
              <a:rPr lang="ru-RU" sz="4400" b="1" i="1" dirty="0" smtClean="0">
                <a:hlinkClick r:id="rId3" action="ppaction://hlinksldjump"/>
              </a:rPr>
              <a:t>Б) Взбивать перину и подушки</a:t>
            </a:r>
            <a:endParaRPr lang="ru-RU" sz="4400" b="1" i="1" dirty="0" smtClean="0"/>
          </a:p>
          <a:p>
            <a:pPr marL="514350" indent="-514350" algn="ctr">
              <a:buNone/>
            </a:pPr>
            <a:r>
              <a:rPr lang="ru-RU" sz="4400" b="1" i="1" dirty="0" smtClean="0">
                <a:hlinkClick r:id="rId4" action="ppaction://hlinksldjump"/>
              </a:rPr>
              <a:t>В) Варить суп</a:t>
            </a:r>
            <a:endParaRPr lang="ru-RU" sz="4400" b="1" i="1" dirty="0" smtClean="0"/>
          </a:p>
          <a:p>
            <a:pPr marL="514350" indent="-51435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http://welcomevolgograd.com/images/events/Nemeckaya_skazka_Grimm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0"/>
            <a:ext cx="4644008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39952" y="0"/>
            <a:ext cx="5004048" cy="278092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8000"/>
                </a:solidFill>
              </a:rPr>
              <a:t>Как метелица наградила падчерицу ?</a:t>
            </a:r>
            <a:endParaRPr lang="ru-RU" b="1" i="1" dirty="0">
              <a:solidFill>
                <a:srgbClr val="008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2708920"/>
            <a:ext cx="9144000" cy="414908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sz="4000" b="1" i="1" dirty="0" smtClean="0">
                <a:hlinkClick r:id="rId2" action="ppaction://hlinksldjump"/>
              </a:rPr>
              <a:t>А) Опрокинула котел со смолой </a:t>
            </a:r>
            <a:endParaRPr lang="ru-RU" sz="4000" b="1" i="1" dirty="0" smtClean="0"/>
          </a:p>
          <a:p>
            <a:pPr algn="ctr">
              <a:buNone/>
            </a:pPr>
            <a:r>
              <a:rPr lang="ru-RU" sz="4000" b="1" i="1" dirty="0" smtClean="0">
                <a:hlinkClick r:id="rId3" action="ppaction://hlinksldjump"/>
              </a:rPr>
              <a:t>Б) Обсыпала золотом</a:t>
            </a:r>
            <a:endParaRPr lang="ru-RU" sz="4000" b="1" i="1" dirty="0" smtClean="0"/>
          </a:p>
          <a:p>
            <a:pPr algn="ctr">
              <a:buNone/>
            </a:pPr>
            <a:r>
              <a:rPr lang="ru-RU" sz="4000" b="1" i="1" dirty="0" smtClean="0">
                <a:hlinkClick r:id="rId4" action="ppaction://hlinksldjump"/>
              </a:rPr>
              <a:t>В)  Облила водой </a:t>
            </a:r>
            <a:endParaRPr lang="ru-RU" sz="4000" b="1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250033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7" name="Рисунок 6" descr="http://welcomevolgograd.com/images/events/Nemeckaya_skazka_Grimm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716016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3968" y="0"/>
            <a:ext cx="4860032" cy="2564904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Как метелица наградила ленивую дочку ?</a:t>
            </a:r>
            <a:endParaRPr lang="ru-RU" b="1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2780928"/>
            <a:ext cx="9144000" cy="4077072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hlinkClick r:id="rId2" action="ppaction://hlinksldjump"/>
              </a:rPr>
              <a:t>А</a:t>
            </a:r>
            <a:r>
              <a:rPr lang="ru-RU" sz="4400" b="1" i="1" dirty="0" smtClean="0">
                <a:hlinkClick r:id="rId2" action="ppaction://hlinksldjump"/>
              </a:rPr>
              <a:t>) Опрокинула котел со смолой </a:t>
            </a:r>
            <a:endParaRPr lang="ru-RU" sz="4400" b="1" i="1" dirty="0" smtClean="0"/>
          </a:p>
          <a:p>
            <a:pPr algn="ctr">
              <a:buNone/>
            </a:pPr>
            <a:r>
              <a:rPr lang="ru-RU" sz="4400" b="1" i="1" dirty="0" smtClean="0">
                <a:hlinkClick r:id="rId3" action="ppaction://hlinksldjump"/>
              </a:rPr>
              <a:t>Б) Обсыпала золотом</a:t>
            </a:r>
            <a:endParaRPr lang="ru-RU" sz="4400" b="1" i="1" dirty="0" smtClean="0"/>
          </a:p>
          <a:p>
            <a:pPr algn="ctr">
              <a:buNone/>
            </a:pPr>
            <a:r>
              <a:rPr lang="ru-RU" sz="4400" b="1" i="1" dirty="0" smtClean="0">
                <a:hlinkClick r:id="rId4" action="ppaction://hlinksldjump"/>
              </a:rPr>
              <a:t>В)  Облила водой </a:t>
            </a:r>
            <a:endParaRPr lang="ru-RU" sz="4400" b="1" i="1" dirty="0" smtClean="0"/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http://welcomevolgograd.com/images/events/Nemeckaya_skazka_Grimm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572000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http://festival.1september.ru/articles/632967/presentation/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017.radikal.ru/i402/1305/9c/614379c8e400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95124">
            <a:off x="2200724" y="295263"/>
            <a:ext cx="4536504" cy="430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4680520" cy="1143000"/>
          </a:xfrm>
          <a:solidFill>
            <a:srgbClr val="FFFF00"/>
          </a:solidFill>
        </p:spPr>
        <p:txBody>
          <a:bodyPr/>
          <a:lstStyle/>
          <a:p>
            <a:r>
              <a:rPr lang="ru-RU" b="1" i="1" dirty="0" smtClean="0">
                <a:cs typeface="Arial" pitchFamily="34" charset="0"/>
                <a:hlinkClick r:id="rId2" action="ppaction://hlinksldjump"/>
              </a:rPr>
              <a:t>А) Пряла  пряжу</a:t>
            </a:r>
            <a:endParaRPr lang="ru-RU" dirty="0"/>
          </a:p>
        </p:txBody>
      </p:sp>
      <p:pic>
        <p:nvPicPr>
          <p:cNvPr id="8" name="Содержимое 7" descr="http://www.playing-field.ru/img/2015/052211/4548298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60848"/>
            <a:ext cx="460851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http://gifsec.com/wp-content/uploads/GIF/2014/03/GIFS-sarcastic.gif?gs=a"/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908720"/>
            <a:ext cx="353385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hlinkClick r:id="rId2" action="ppaction://hlinksldjump"/>
              </a:rPr>
              <a:t>НЕПРАВИЛЬНО</a:t>
            </a:r>
            <a:endParaRPr lang="ru-RU" b="1" dirty="0"/>
          </a:p>
        </p:txBody>
      </p:sp>
      <p:pic>
        <p:nvPicPr>
          <p:cNvPr id="6" name="Picture 2" descr="http://i58.tinypic.com/xepi0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873" y="1371445"/>
            <a:ext cx="7734551" cy="4649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Как звали собаку </a:t>
            </a:r>
            <a:endParaRPr lang="ru-RU" b="1" dirty="0"/>
          </a:p>
        </p:txBody>
      </p:sp>
      <p:pic>
        <p:nvPicPr>
          <p:cNvPr id="4" name="Рисунок 3" descr="https://im1-tub-ru.yandex.net/i?id=be7e3b1a01ea002e190e75297fa67aee&amp;n=33&amp;h=215&amp;w=16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3071802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ьная выноска 4"/>
          <p:cNvSpPr/>
          <p:nvPr/>
        </p:nvSpPr>
        <p:spPr>
          <a:xfrm>
            <a:off x="2500298" y="1785926"/>
            <a:ext cx="6429420" cy="3643338"/>
          </a:xfrm>
          <a:prstGeom prst="wedgeEllipseCallout">
            <a:avLst>
              <a:gd name="adj1" fmla="val -59774"/>
              <a:gd name="adj2" fmla="val 12894"/>
            </a:avLst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i="1" dirty="0" smtClean="0">
                <a:solidFill>
                  <a:schemeClr val="tx1"/>
                </a:solidFill>
              </a:rPr>
              <a:t>1) Мастито</a:t>
            </a:r>
          </a:p>
          <a:p>
            <a:r>
              <a:rPr lang="ru-RU" sz="4800" b="1" i="1" dirty="0" smtClean="0">
                <a:solidFill>
                  <a:schemeClr val="tx1"/>
                </a:solidFill>
              </a:rPr>
              <a:t>2)</a:t>
            </a:r>
            <a:r>
              <a:rPr lang="ru-RU" sz="4800" b="1" i="1" dirty="0" err="1" smtClean="0">
                <a:solidFill>
                  <a:schemeClr val="tx1"/>
                </a:solidFill>
              </a:rPr>
              <a:t>Пусталайка</a:t>
            </a:r>
            <a:endParaRPr lang="ru-RU" sz="4800" b="1" i="1" dirty="0" smtClean="0">
              <a:solidFill>
                <a:schemeClr val="tx1"/>
              </a:solidFill>
            </a:endParaRPr>
          </a:p>
          <a:p>
            <a:r>
              <a:rPr lang="ru-RU" sz="4800" b="1" i="1" dirty="0" smtClean="0">
                <a:solidFill>
                  <a:schemeClr val="tx1"/>
                </a:solidFill>
              </a:rPr>
              <a:t>3) </a:t>
            </a:r>
            <a:r>
              <a:rPr lang="ru-RU" sz="4800" b="1" i="1" dirty="0" err="1" smtClean="0">
                <a:solidFill>
                  <a:schemeClr val="tx1"/>
                </a:solidFill>
              </a:rPr>
              <a:t>Ластино</a:t>
            </a:r>
            <a:endParaRPr lang="ru-RU" sz="4800" b="1" i="1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hlinkClick r:id="rId2" action="ppaction://hlinksldjump"/>
              </a:rPr>
              <a:t>НЕПРАВИЛЬНО</a:t>
            </a:r>
            <a:endParaRPr lang="ru-RU" dirty="0"/>
          </a:p>
        </p:txBody>
      </p:sp>
      <p:pic>
        <p:nvPicPr>
          <p:cNvPr id="6" name="Picture 2" descr="http://i58.tinypic.com/xepi0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875" y="1916832"/>
            <a:ext cx="7950573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hlinkClick r:id="rId2" action="ppaction://hlinksldjump"/>
              </a:rPr>
              <a:t>НЕПРАВИЛЬНО</a:t>
            </a:r>
            <a:endParaRPr lang="ru-RU" dirty="0"/>
          </a:p>
        </p:txBody>
      </p:sp>
      <p:pic>
        <p:nvPicPr>
          <p:cNvPr id="6" name="Picture 2" descr="http://i58.tinypic.com/xepi0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94" y="1412776"/>
            <a:ext cx="8003170" cy="4668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hlinkClick r:id="rId2" action="ppaction://hlinksldjump"/>
              </a:rPr>
              <a:t>НЕПРАВИЛЬНО</a:t>
            </a:r>
            <a:endParaRPr lang="ru-RU" dirty="0"/>
          </a:p>
        </p:txBody>
      </p:sp>
      <p:pic>
        <p:nvPicPr>
          <p:cNvPr id="6" name="Picture 2" descr="http://i58.tinypic.com/xepi0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852" y="1340768"/>
            <a:ext cx="7910588" cy="4614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620688"/>
            <a:ext cx="3384376" cy="108012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b="1" i="1" dirty="0" smtClean="0">
                <a:hlinkClick r:id="rId2" action="ppaction://hlinksldjump"/>
              </a:rPr>
              <a:t>В) Колодец</a:t>
            </a:r>
            <a:r>
              <a:rPr lang="ru-RU" b="1" dirty="0" smtClean="0">
                <a:hlinkClick r:id="rId2" action="ppaction://hlinksldjump"/>
              </a:rPr>
              <a:t> </a:t>
            </a:r>
            <a:br>
              <a:rPr lang="ru-RU" b="1" dirty="0" smtClean="0">
                <a:hlinkClick r:id="rId2" action="ppaction://hlinksldjump"/>
              </a:rPr>
            </a:b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http://4.bp.blogspot.com/-sD0oZVjcM3k/UHhxfrpFI0I/AAAAAAAAHPI/YM1nlw_7REk/s1600/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00808"/>
            <a:ext cx="338437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http://gifsec.com/wp-content/uploads/GIF/2014/03/GIFS-sarcastic.gif?gs=a"/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620688"/>
            <a:ext cx="374441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500042"/>
            <a:ext cx="4176464" cy="917596"/>
          </a:xfrm>
          <a:noFill/>
        </p:spPr>
        <p:txBody>
          <a:bodyPr>
            <a:normAutofit fontScale="90000"/>
          </a:bodyPr>
          <a:lstStyle/>
          <a:p>
            <a:r>
              <a:rPr lang="ru-RU" b="1" dirty="0" smtClean="0">
                <a:hlinkClick r:id="rId2" action="ppaction://hlinksldjump"/>
              </a:rPr>
              <a:t>А</a:t>
            </a:r>
            <a:r>
              <a:rPr lang="ru-RU" b="1" i="1" dirty="0" smtClean="0">
                <a:hlinkClick r:id="rId2" action="ppaction://hlinksldjump"/>
              </a:rPr>
              <a:t>) Печка и яблоня</a:t>
            </a:r>
            <a:br>
              <a:rPr lang="ru-RU" b="1" i="1" dirty="0" smtClean="0">
                <a:hlinkClick r:id="rId2" action="ppaction://hlinksldjump"/>
              </a:rPr>
            </a:br>
            <a:endParaRPr lang="ru-RU" dirty="0"/>
          </a:p>
        </p:txBody>
      </p:sp>
      <p:pic>
        <p:nvPicPr>
          <p:cNvPr id="4" name="Picture 2" descr="http://i.ytimg.com/vi/6DRz7mLpeyQ/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995936" y="1340768"/>
            <a:ext cx="3790774" cy="2232248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23528" y="4797152"/>
            <a:ext cx="1296144" cy="421507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7" name="Рисунок 6" descr="http://diafilmy.org/wp-content/grand-media/image/g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573016"/>
            <a:ext cx="3790774" cy="208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gifsec.com/wp-content/uploads/GIF/2014/03/GIFS-sarcastic.gif?gs=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285860"/>
            <a:ext cx="2901792" cy="437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hlinkClick r:id="rId2" action="ppaction://hlinksldjump"/>
              </a:rPr>
              <a:t>НЕПРАВИЛЬНО</a:t>
            </a:r>
            <a:endParaRPr lang="ru-RU" dirty="0"/>
          </a:p>
        </p:txBody>
      </p:sp>
      <p:pic>
        <p:nvPicPr>
          <p:cNvPr id="6" name="Picture 2" descr="http://i58.tinypic.com/xepi0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851" y="1340768"/>
            <a:ext cx="7653411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hlinkClick r:id="rId2" action="ppaction://hlinksldjump"/>
              </a:rPr>
              <a:t>НЕПРАВИЛЬНО</a:t>
            </a:r>
            <a:endParaRPr lang="ru-RU" dirty="0"/>
          </a:p>
        </p:txBody>
      </p:sp>
      <p:pic>
        <p:nvPicPr>
          <p:cNvPr id="6" name="Picture 2" descr="http://i58.tinypic.com/xepi0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93" y="1412776"/>
            <a:ext cx="6912757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hlinkClick r:id="rId2" action="ppaction://hlinksldjump"/>
              </a:rPr>
              <a:t>НЕПРАВИЛЬНО</a:t>
            </a:r>
            <a:endParaRPr lang="ru-RU" dirty="0"/>
          </a:p>
        </p:txBody>
      </p:sp>
      <p:pic>
        <p:nvPicPr>
          <p:cNvPr id="6" name="Picture 2" descr="http://i58.tinypic.com/xepi0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735" y="1484784"/>
            <a:ext cx="7283085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200800" cy="101297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b="1" i="1" dirty="0" smtClean="0">
                <a:hlinkClick r:id="rId2" action="ppaction://hlinksldjump"/>
              </a:rPr>
              <a:t>Б)Взбивать перину и подушки</a:t>
            </a:r>
            <a:r>
              <a:rPr lang="ru-RU" b="1" i="1" dirty="0" smtClean="0">
                <a:solidFill>
                  <a:srgbClr val="FF0000"/>
                </a:solidFill>
                <a:hlinkClick r:id="rId2" action="ppaction://hlinksldjump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hlinkClick r:id="rId2" action="ppaction://hlinksldjump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http://3.bp.blogspot.com/-DqRB9-zNg4E/TzhYU5y5HzI/AAAAAAAAGBw/oIZ4OXcNUm8/s1600/frau-holle-e1309288102928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412776"/>
            <a:ext cx="381642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gifsec.com/wp-content/uploads/GIF/2014/03/GIFS-sarcastic.gif?gs=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412776"/>
            <a:ext cx="345638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5733256"/>
            <a:ext cx="4038600" cy="392907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hlinkClick r:id="rId2" action="ppaction://hlinksldjump"/>
              </a:rPr>
              <a:t>НЕПРАВИЛЬНО</a:t>
            </a:r>
            <a:endParaRPr lang="ru-RU" dirty="0"/>
          </a:p>
        </p:txBody>
      </p:sp>
      <p:pic>
        <p:nvPicPr>
          <p:cNvPr id="6" name="Picture 2" descr="http://i58.tinypic.com/xepi0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586793"/>
            <a:ext cx="7231654" cy="4218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Мастито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1986" name="Picture 2" descr="http://f.kinozon.tv/%D0%BF%D1%80%D0%B8%D0%BC%D0%B5%D1%80%D1%8B_%D0%BA%D0%B0%D0%B4%D1%80%D0%BE%D0%B2/7018/%D0%A7%D0%B8%D0%BF%D0%BE%D0%BB%D0%BB%D0%B8%D0%BD%D0%B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00808"/>
            <a:ext cx="6000744" cy="4533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hlinkClick r:id="rId2" action="ppaction://hlinksldjump"/>
              </a:rPr>
              <a:t>НЕПРАВИЛЬНО</a:t>
            </a:r>
            <a:endParaRPr lang="ru-RU" dirty="0"/>
          </a:p>
        </p:txBody>
      </p:sp>
      <p:pic>
        <p:nvPicPr>
          <p:cNvPr id="4" name="Picture 2" descr="http://i58.tinypic.com/xepi0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1" y="1544789"/>
            <a:ext cx="7056777" cy="4116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6984776" cy="11430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b="1" i="1" dirty="0" smtClean="0">
                <a:hlinkClick r:id="rId2" action="ppaction://hlinksldjump"/>
              </a:rPr>
              <a:t>Б) Обсыпала золотом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4" name="Содержимое 3" descr="http://static4.read.ru/images/illustrations/13358679201323007526.jpeg"/>
          <p:cNvPicPr>
            <a:picLocks noGrp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11960" y="1412776"/>
            <a:ext cx="3817243" cy="475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gifsec.com/wp-content/uploads/GIF/2014/03/GIFS-sarcastic.gif?gs=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412776"/>
            <a:ext cx="316835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hlinkClick r:id="rId2" action="ppaction://hlinksldjump"/>
              </a:rPr>
              <a:t>НЕПРАВИЛЬНО</a:t>
            </a:r>
            <a:endParaRPr lang="ru-RU" dirty="0"/>
          </a:p>
        </p:txBody>
      </p:sp>
      <p:pic>
        <p:nvPicPr>
          <p:cNvPr id="4" name="Picture 2" descr="http://i58.tinypic.com/xepi0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1" y="1544789"/>
            <a:ext cx="6809892" cy="3972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571184" cy="922114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hlinkClick r:id="rId2" action="ppaction://hlinksldjump"/>
              </a:rPr>
              <a:t>А</a:t>
            </a:r>
            <a:r>
              <a:rPr lang="ru-RU" b="1" i="1" dirty="0" smtClean="0">
                <a:hlinkClick r:id="rId2" action="ppaction://hlinksldjump"/>
              </a:rPr>
              <a:t>) Опрокинула котел со смолой</a:t>
            </a:r>
            <a:r>
              <a:rPr lang="ru-RU" b="1" dirty="0" smtClean="0">
                <a:hlinkClick r:id="rId2" action="ppaction://hlinksldjump"/>
              </a:rPr>
              <a:t> </a:t>
            </a:r>
            <a:r>
              <a:rPr lang="ru-RU" b="1" i="1" dirty="0" smtClean="0">
                <a:hlinkClick r:id="rId2" action="ppaction://hlinksldjump"/>
              </a:rPr>
              <a:t> </a:t>
            </a:r>
            <a:br>
              <a:rPr lang="ru-RU" b="1" i="1" dirty="0" smtClean="0">
                <a:hlinkClick r:id="rId2" action="ppaction://hlinksldjump"/>
              </a:rPr>
            </a:br>
            <a:r>
              <a:rPr lang="ru-RU" b="1" dirty="0" smtClean="0"/>
              <a:t>  </a:t>
            </a:r>
            <a:endParaRPr lang="ru-RU" dirty="0"/>
          </a:p>
        </p:txBody>
      </p:sp>
      <p:pic>
        <p:nvPicPr>
          <p:cNvPr id="6" name="Содержимое 5" descr="http://4.bp.blogspot.com/-6c27NrBCfBk/UHhyvvRE2gI/AAAAAAAAHQA/ofYrUYFePK8/s1600/8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6744" y="1600200"/>
            <a:ext cx="374971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http://gifsec.com/wp-content/uploads/GIF/2014/03/GIFS-sarcastic.gif?gs=a"/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628800"/>
            <a:ext cx="382257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hlinkClick r:id="rId2" action="ppaction://hlinksldjump"/>
              </a:rPr>
              <a:t>НЕПРАВИЛЬНО</a:t>
            </a:r>
            <a:endParaRPr lang="ru-RU" dirty="0"/>
          </a:p>
        </p:txBody>
      </p:sp>
      <p:pic>
        <p:nvPicPr>
          <p:cNvPr id="6" name="Picture 2" descr="http://i58.tinypic.com/xepi0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628798"/>
            <a:ext cx="6912762" cy="4032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hlinkClick r:id="rId2" action="ppaction://hlinksldjump"/>
              </a:rPr>
              <a:t>НЕПРАВИЛЬНО</a:t>
            </a:r>
            <a:endParaRPr lang="ru-RU" dirty="0"/>
          </a:p>
        </p:txBody>
      </p:sp>
      <p:pic>
        <p:nvPicPr>
          <p:cNvPr id="6" name="Picture 2" descr="http://i58.tinypic.com/xepi0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60779"/>
            <a:ext cx="7200800" cy="4200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 У кого отобрал  домик сеньор Помидор?</a:t>
            </a:r>
            <a:endParaRPr lang="ru-RU" b="1" dirty="0"/>
          </a:p>
        </p:txBody>
      </p:sp>
      <p:pic>
        <p:nvPicPr>
          <p:cNvPr id="4" name="Рисунок 3" descr="https://im1-tub-ru.yandex.net/i?id=be7e3b1a01ea002e190e75297fa67aee&amp;n=33&amp;h=215&amp;w=16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3071802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ьная выноска 4"/>
          <p:cNvSpPr/>
          <p:nvPr/>
        </p:nvSpPr>
        <p:spPr>
          <a:xfrm>
            <a:off x="3214678" y="1643050"/>
            <a:ext cx="5715040" cy="4286280"/>
          </a:xfrm>
          <a:prstGeom prst="wedgeEllipseCallout">
            <a:avLst>
              <a:gd name="adj1" fmla="val -79497"/>
              <a:gd name="adj2" fmla="val 195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 smtClean="0">
                <a:solidFill>
                  <a:schemeClr val="tx1"/>
                </a:solidFill>
              </a:rPr>
              <a:t>1) У Кабачка </a:t>
            </a:r>
          </a:p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2) У Тыквы</a:t>
            </a:r>
          </a:p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3) У Дыни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У Тыквы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5058" name="Picture 2" descr="http://img0.joyreactor.cc/pics/comment/%D0%B3%D0%B8%D1%84%D0%BA%D0%B8-%D0%BE%D1%84%D0%B8%D1%81-%D1%80%D0%B0%D0%B1%D0%BE%D1%82%D0%B0-%D0%B4%D0%BE%D0%BC%D0%B8%D0%BA-173605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6579433" cy="50785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 Что подсыпал </a:t>
            </a:r>
            <a:r>
              <a:rPr lang="ru-RU" b="1" dirty="0" err="1" smtClean="0"/>
              <a:t>Чиполлино</a:t>
            </a:r>
            <a:r>
              <a:rPr lang="ru-RU" b="1" dirty="0" smtClean="0"/>
              <a:t> в воду собаке? </a:t>
            </a:r>
            <a:endParaRPr lang="ru-RU" b="1" dirty="0"/>
          </a:p>
        </p:txBody>
      </p:sp>
      <p:pic>
        <p:nvPicPr>
          <p:cNvPr id="4" name="Рисунок 3" descr="https://im1-tub-ru.yandex.net/i?id=be7e3b1a01ea002e190e75297fa67aee&amp;n=33&amp;h=215&amp;w=16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3071802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ьная выноска 4"/>
          <p:cNvSpPr/>
          <p:nvPr/>
        </p:nvSpPr>
        <p:spPr>
          <a:xfrm>
            <a:off x="3500430" y="1714488"/>
            <a:ext cx="5176026" cy="3500462"/>
          </a:xfrm>
          <a:prstGeom prst="wedgeEllipseCallout">
            <a:avLst>
              <a:gd name="adj1" fmla="val -87225"/>
              <a:gd name="adj2" fmla="val 9927"/>
            </a:avLst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rabicParenR"/>
            </a:pPr>
            <a:endParaRPr lang="ru-RU" sz="4400" b="1" dirty="0" smtClean="0">
              <a:solidFill>
                <a:schemeClr val="tx1"/>
              </a:solidFill>
            </a:endParaRPr>
          </a:p>
          <a:p>
            <a:pPr marL="742950" indent="-742950">
              <a:buAutoNum type="arabicParenR"/>
            </a:pPr>
            <a:r>
              <a:rPr lang="ru-RU" sz="4400" b="1" i="1" dirty="0" smtClean="0">
                <a:solidFill>
                  <a:schemeClr val="tx1"/>
                </a:solidFill>
              </a:rPr>
              <a:t>Сахара</a:t>
            </a:r>
          </a:p>
          <a:p>
            <a:pPr marL="742950" indent="-742950">
              <a:buFontTx/>
              <a:buAutoNum type="arabicParenR"/>
            </a:pPr>
            <a:r>
              <a:rPr lang="ru-RU" sz="4400" b="1" i="1" dirty="0" smtClean="0">
                <a:solidFill>
                  <a:schemeClr val="tx1"/>
                </a:solidFill>
              </a:rPr>
              <a:t>Перца</a:t>
            </a:r>
          </a:p>
          <a:p>
            <a:pPr marL="742950" indent="-742950">
              <a:buAutoNum type="arabicParenR"/>
            </a:pPr>
            <a:r>
              <a:rPr lang="ru-RU" sz="4400" b="1" i="1" dirty="0" smtClean="0">
                <a:solidFill>
                  <a:schemeClr val="tx1"/>
                </a:solidFill>
              </a:rPr>
              <a:t>Порошок для сна</a:t>
            </a:r>
          </a:p>
          <a:p>
            <a:pPr marL="742950" indent="-742950">
              <a:buAutoNum type="arabicParenR"/>
            </a:pPr>
            <a:endParaRPr lang="ru-RU" sz="4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Порошок для сна</a:t>
            </a:r>
            <a:br>
              <a:rPr lang="ru-RU" sz="5400" b="1" i="1" dirty="0" smtClean="0">
                <a:solidFill>
                  <a:srgbClr val="FF0000"/>
                </a:solidFill>
              </a:rPr>
            </a:b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img.labirint.ru/images/comments_pic/1410/7_a1df1c29d5f85edb332da632ba5318d4_13940259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254941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 Что </a:t>
            </a:r>
            <a:r>
              <a:rPr lang="ru-RU" b="1" dirty="0" err="1" smtClean="0"/>
              <a:t>Чиполлино</a:t>
            </a:r>
            <a:r>
              <a:rPr lang="ru-RU" b="1" dirty="0" smtClean="0"/>
              <a:t> сделал  с собакой?</a:t>
            </a:r>
            <a:endParaRPr lang="ru-RU" b="1" dirty="0"/>
          </a:p>
        </p:txBody>
      </p:sp>
      <p:pic>
        <p:nvPicPr>
          <p:cNvPr id="4" name="Рисунок 3" descr="https://im1-tub-ru.yandex.net/i?id=be7e3b1a01ea002e190e75297fa67aee&amp;n=33&amp;h=215&amp;w=16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3071802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ьная выноска 4"/>
          <p:cNvSpPr/>
          <p:nvPr/>
        </p:nvSpPr>
        <p:spPr>
          <a:xfrm>
            <a:off x="2214546" y="1714488"/>
            <a:ext cx="6572296" cy="4286280"/>
          </a:xfrm>
          <a:prstGeom prst="wedgeEllipseCallout">
            <a:avLst>
              <a:gd name="adj1" fmla="val -59376"/>
              <a:gd name="adj2" fmla="val -2987"/>
            </a:avLst>
          </a:prstGeom>
          <a:solidFill>
            <a:srgbClr val="FF33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4000" b="1" i="1" dirty="0" smtClean="0">
                <a:solidFill>
                  <a:schemeClr val="tx1"/>
                </a:solidFill>
              </a:rPr>
              <a:t>1.Положил  у замка Помидора</a:t>
            </a:r>
          </a:p>
          <a:p>
            <a:pPr algn="ctr"/>
            <a:r>
              <a:rPr lang="ru-RU" sz="4000" b="1" i="1" dirty="0" smtClean="0">
                <a:solidFill>
                  <a:schemeClr val="tx1"/>
                </a:solidFill>
              </a:rPr>
              <a:t>2. Отнес в лес</a:t>
            </a:r>
          </a:p>
          <a:p>
            <a:pPr algn="ctr"/>
            <a:r>
              <a:rPr lang="ru-RU" sz="4000" b="1" i="1" dirty="0" smtClean="0">
                <a:solidFill>
                  <a:schemeClr val="tx1"/>
                </a:solidFill>
              </a:rPr>
              <a:t>3.Перенес в будку</a:t>
            </a:r>
          </a:p>
          <a:p>
            <a:pPr algn="ctr"/>
            <a:endParaRPr lang="ru-RU" sz="4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385</Words>
  <Application>Microsoft Office PowerPoint</Application>
  <PresentationFormat>Экран (4:3)</PresentationFormat>
  <Paragraphs>97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Слайд 1</vt:lpstr>
      <vt:lpstr>Слайд 2</vt:lpstr>
      <vt:lpstr>Как звали собаку </vt:lpstr>
      <vt:lpstr>Мастито</vt:lpstr>
      <vt:lpstr> У кого отобрал  домик сеньор Помидор?</vt:lpstr>
      <vt:lpstr>У Тыквы</vt:lpstr>
      <vt:lpstr> Что подсыпал Чиполлино в воду собаке? </vt:lpstr>
      <vt:lpstr>Порошок для сна </vt:lpstr>
      <vt:lpstr> Что Чиполлино сделал  с собакой?</vt:lpstr>
      <vt:lpstr>Положил  у замка Помидора </vt:lpstr>
      <vt:lpstr> Вернулся кум Тыква в свой домик?</vt:lpstr>
      <vt:lpstr>Вернулся</vt:lpstr>
      <vt:lpstr>Слайд 13</vt:lpstr>
      <vt:lpstr>Почему животных хозяева выгнали из дома? </vt:lpstr>
      <vt:lpstr> Зачем осёл, кот, пёс и петух отправились в Бремен? </vt:lpstr>
      <vt:lpstr>За кого приняли разбойники зверей? </vt:lpstr>
      <vt:lpstr>Где остались жить животные? </vt:lpstr>
      <vt:lpstr>6. Кто из бременских музыкантов  играл на скрипке? </vt:lpstr>
      <vt:lpstr>Слайд 19</vt:lpstr>
      <vt:lpstr>Падчерица - неродная дочь одного из родителей </vt:lpstr>
      <vt:lpstr>Что делала падчерица каждое утро? </vt:lpstr>
      <vt:lpstr>Какой вход привел к госпоже Метелице падчерицу и ленивую дочку? </vt:lpstr>
      <vt:lpstr>Что встречалось девочкам по дороге к метелице?</vt:lpstr>
      <vt:lpstr>Какую главную работу давала    Метелица?</vt:lpstr>
      <vt:lpstr>Как метелица наградила падчерицу ?</vt:lpstr>
      <vt:lpstr>Как метелица наградила ленивую дочку ?</vt:lpstr>
      <vt:lpstr>Слайд 27</vt:lpstr>
      <vt:lpstr>А) Пряла  пряжу</vt:lpstr>
      <vt:lpstr>НЕПРАВИЛЬНО</vt:lpstr>
      <vt:lpstr>НЕПРАВИЛЬНО</vt:lpstr>
      <vt:lpstr>НЕПРАВИЛЬНО</vt:lpstr>
      <vt:lpstr>НЕПРАВИЛЬНО</vt:lpstr>
      <vt:lpstr>В) Колодец  </vt:lpstr>
      <vt:lpstr>А) Печка и яблоня </vt:lpstr>
      <vt:lpstr>НЕПРАВИЛЬНО</vt:lpstr>
      <vt:lpstr>НЕПРАВИЛЬНО</vt:lpstr>
      <vt:lpstr>НЕПРАВИЛЬНО</vt:lpstr>
      <vt:lpstr>Б)Взбивать перину и подушки </vt:lpstr>
      <vt:lpstr>НЕПРАВИЛЬНО</vt:lpstr>
      <vt:lpstr>НЕПРАВИЛЬНО</vt:lpstr>
      <vt:lpstr>Б) Обсыпала золотом </vt:lpstr>
      <vt:lpstr>НЕПРАВИЛЬНО</vt:lpstr>
      <vt:lpstr>А) Опрокинула котел со смолой     </vt:lpstr>
      <vt:lpstr>НЕПРАВИЛЬНО</vt:lpstr>
      <vt:lpstr>НЕПРАВИЛЬНО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43</cp:revision>
  <dcterms:modified xsi:type="dcterms:W3CDTF">2018-05-29T04:53:28Z</dcterms:modified>
</cp:coreProperties>
</file>